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32918400" cy="21945600"/>
  <p:notesSz cx="9199563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70"/>
    <a:srgbClr val="0000D0"/>
    <a:srgbClr val="ABABAB"/>
    <a:srgbClr val="B1C2CB"/>
    <a:srgbClr val="636363"/>
    <a:srgbClr val="9797B3"/>
    <a:srgbClr val="0000FF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 autoAdjust="0"/>
    <p:restoredTop sz="97759" autoAdjust="0"/>
  </p:normalViewPr>
  <p:slideViewPr>
    <p:cSldViewPr>
      <p:cViewPr varScale="1">
        <p:scale>
          <a:sx n="29" d="100"/>
          <a:sy n="29" d="100"/>
        </p:scale>
        <p:origin x="-656" y="-120"/>
      </p:cViewPr>
      <p:guideLst>
        <p:guide orient="horz" pos="6912"/>
        <p:guide pos="1036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6"/>
    </p:cViewPr>
  </p:sorterViewPr>
  <p:notesViewPr>
    <p:cSldViewPr>
      <p:cViewPr varScale="1">
        <p:scale>
          <a:sx n="81" d="100"/>
          <a:sy n="81" d="100"/>
        </p:scale>
        <p:origin x="-714" y="-72"/>
      </p:cViewPr>
      <p:guideLst>
        <p:guide orient="horz" pos="2160"/>
        <p:guide pos="289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86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13350" y="0"/>
            <a:ext cx="3986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7000"/>
            <a:ext cx="3986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13350" y="6477000"/>
            <a:ext cx="3986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1306D1-DD34-410F-AD4B-F670F369A8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0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67000" y="533400"/>
            <a:ext cx="3886200" cy="259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76600"/>
            <a:ext cx="6781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7000"/>
            <a:ext cx="396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477000"/>
            <a:ext cx="403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398CC6-6312-4A44-B58D-9B5BACF3EA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BA19AD-25ED-40B0-B4FA-65341C200A0B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6816725"/>
            <a:ext cx="27981275" cy="4705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2436475"/>
            <a:ext cx="23044150" cy="56070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0494A-9E2F-473C-A95C-1E9E044434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F800E-5735-4EE9-96BD-8ED5FBE6DC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55313" y="1947863"/>
            <a:ext cx="6994525" cy="175593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68563" y="1947863"/>
            <a:ext cx="20834350" cy="175593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2CE4F-DAD7-46FE-A4A0-4EE77C3F2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B2BFD-008B-4FC7-9CF2-BE0BC770DB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4101763"/>
            <a:ext cx="27981275" cy="4359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9301163"/>
            <a:ext cx="27981275" cy="4800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A19BC-4CA8-4F59-9B79-3B5DB74296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68563" y="6342063"/>
            <a:ext cx="13914437" cy="1316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6342063"/>
            <a:ext cx="13914438" cy="131651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98820-D487-4CE8-A2CF-63FE3AC45C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9475"/>
            <a:ext cx="29625925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4911725"/>
            <a:ext cx="14544675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6959600"/>
            <a:ext cx="14544675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4911725"/>
            <a:ext cx="14549438" cy="204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6959600"/>
            <a:ext cx="14549438" cy="12644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B9273-2EB4-4591-9947-D828908B9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C4627-F587-4848-A632-DB241D2615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5C60-7D85-445F-9516-7EDEB62457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873125"/>
            <a:ext cx="10829925" cy="37195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873125"/>
            <a:ext cx="18402300" cy="187309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4592638"/>
            <a:ext cx="10829925" cy="150114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0EB37-AC69-4D42-A264-59F8E49D6F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5362238"/>
            <a:ext cx="19751675" cy="18129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1960563"/>
            <a:ext cx="19751675" cy="131683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17175163"/>
            <a:ext cx="19751675" cy="25765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B66CD-FBB2-4D83-90DB-CD867239B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7C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563" y="1947863"/>
            <a:ext cx="279812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4" tIns="23512" rIns="47024" bIns="23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563" y="6342063"/>
            <a:ext cx="27981275" cy="131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4" tIns="23512" rIns="47024" bIns="23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68563" y="19997738"/>
            <a:ext cx="6858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4" tIns="23512" rIns="47024" bIns="23512" numCol="1" anchor="t" anchorCtr="0" compatLnSpc="1">
            <a:prstTxWarp prst="textNoShape">
              <a:avLst/>
            </a:prstTxWarp>
          </a:bodyPr>
          <a:lstStyle>
            <a:lvl1pPr defTabSz="471488">
              <a:defRPr sz="7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19997738"/>
            <a:ext cx="104235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4" tIns="23512" rIns="47024" bIns="23512" numCol="1" anchor="t" anchorCtr="0" compatLnSpc="1">
            <a:prstTxWarp prst="textNoShape">
              <a:avLst/>
            </a:prstTxWarp>
          </a:bodyPr>
          <a:lstStyle>
            <a:lvl1pPr algn="ctr" defTabSz="471488">
              <a:defRPr sz="7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19997738"/>
            <a:ext cx="68580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7024" tIns="23512" rIns="47024" bIns="23512" numCol="1" anchor="t" anchorCtr="0" compatLnSpc="1">
            <a:prstTxWarp prst="textNoShape">
              <a:avLst/>
            </a:prstTxWarp>
          </a:bodyPr>
          <a:lstStyle>
            <a:lvl1pPr algn="r" defTabSz="471488">
              <a:defRPr sz="700">
                <a:latin typeface="+mn-lt"/>
              </a:defRPr>
            </a:lvl1pPr>
          </a:lstStyle>
          <a:p>
            <a:fld id="{DEC65AFD-A671-41ED-8E76-CCA2B73AD1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71488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1488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2pPr>
      <a:lvl3pPr algn="ctr" defTabSz="471488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3pPr>
      <a:lvl4pPr algn="ctr" defTabSz="471488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4pPr>
      <a:lvl5pPr algn="ctr" defTabSz="471488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5pPr>
      <a:lvl6pPr marL="457200" algn="ctr" defTabSz="471488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6pPr>
      <a:lvl7pPr marL="914400" algn="ctr" defTabSz="471488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7pPr>
      <a:lvl8pPr marL="1371600" algn="ctr" defTabSz="471488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8pPr>
      <a:lvl9pPr marL="1828800" algn="ctr" defTabSz="471488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Times New Roman" pitchFamily="18" charset="0"/>
        </a:defRPr>
      </a:lvl9pPr>
    </p:titleStyle>
    <p:bodyStyle>
      <a:lvl1pPr marL="176213" indent="-176213" algn="l" defTabSz="471488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47638" algn="l" defTabSz="471488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587375" indent="-115888" algn="l" defTabSz="471488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823913" indent="-119063" algn="l" defTabSz="471488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1058863" indent="-119063" algn="l" defTabSz="471488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1516063" indent="-119063" algn="l" defTabSz="471488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1973263" indent="-119063" algn="l" defTabSz="471488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2430463" indent="-119063" algn="l" defTabSz="471488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2887663" indent="-119063" algn="l" defTabSz="471488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20" Type="http://schemas.openxmlformats.org/officeDocument/2006/relationships/image" Target="../media/image17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048000" y="381000"/>
            <a:ext cx="26593801" cy="2164106"/>
          </a:xfrm>
          <a:prstGeom prst="rect">
            <a:avLst/>
          </a:prstGeom>
          <a:solidFill>
            <a:srgbClr val="FFFFFF"/>
          </a:solidFill>
          <a:ln w="101600">
            <a:noFill/>
            <a:miter lim="800000"/>
            <a:headEnd/>
            <a:tailEnd/>
          </a:ln>
          <a:effectLst/>
        </p:spPr>
        <p:txBody>
          <a:bodyPr wrap="square" lIns="47024" tIns="47024" rIns="47024" bIns="23512">
            <a:spAutoFit/>
          </a:bodyPr>
          <a:lstStyle/>
          <a:p>
            <a:pPr algn="ctr" defTabSz="471488"/>
            <a:r>
              <a:rPr lang="en-US" sz="4400" b="1" dirty="0" err="1" smtClean="0"/>
              <a:t>Talonavicular</a:t>
            </a:r>
            <a:r>
              <a:rPr lang="en-US" sz="4400" b="1" dirty="0" smtClean="0"/>
              <a:t> Joint Coverage and </a:t>
            </a:r>
            <a:r>
              <a:rPr lang="en-US" sz="4400" b="1" dirty="0" err="1" smtClean="0"/>
              <a:t>Talar</a:t>
            </a:r>
            <a:r>
              <a:rPr lang="en-US" sz="4400" b="1" dirty="0" smtClean="0"/>
              <a:t> Morphology Over Different Foot Types</a:t>
            </a:r>
            <a:endParaRPr lang="en-US" sz="4400" b="1" dirty="0"/>
          </a:p>
          <a:p>
            <a:pPr algn="ctr" defTabSz="471488"/>
            <a:r>
              <a:rPr lang="en-US" sz="3600" b="1" dirty="0" smtClean="0"/>
              <a:t>Philip K. </a:t>
            </a:r>
            <a:r>
              <a:rPr lang="en-US" sz="3600" b="1" dirty="0" smtClean="0"/>
              <a:t>Louie</a:t>
            </a:r>
            <a:r>
              <a:rPr lang="en-US" sz="3600" b="1" baseline="30000" dirty="0" smtClean="0"/>
              <a:t>1,2</a:t>
            </a:r>
            <a:r>
              <a:rPr lang="en-US" sz="3600" b="1" dirty="0" smtClean="0"/>
              <a:t>, </a:t>
            </a:r>
            <a:r>
              <a:rPr lang="en-US" sz="3600" b="1" dirty="0" smtClean="0"/>
              <a:t>William R. </a:t>
            </a:r>
            <a:r>
              <a:rPr lang="en-US" sz="3600" b="1" dirty="0" smtClean="0"/>
              <a:t>Ledoux</a:t>
            </a:r>
            <a:r>
              <a:rPr lang="en-US" sz="3600" b="1" baseline="30000" dirty="0" smtClean="0"/>
              <a:t>1,3,4</a:t>
            </a:r>
            <a:r>
              <a:rPr lang="en-US" sz="3600" b="1" dirty="0" smtClean="0"/>
              <a:t>, </a:t>
            </a:r>
            <a:r>
              <a:rPr lang="en-US" sz="3600" b="1" dirty="0" smtClean="0"/>
              <a:t>Michael J. </a:t>
            </a:r>
            <a:r>
              <a:rPr lang="en-US" sz="3600" b="1" dirty="0" smtClean="0"/>
              <a:t>Fassbind</a:t>
            </a:r>
            <a:r>
              <a:rPr lang="en-US" sz="3600" b="1" baseline="30000" dirty="0" smtClean="0"/>
              <a:t>1,3</a:t>
            </a:r>
            <a:r>
              <a:rPr lang="en-US" sz="3600" b="1" dirty="0" smtClean="0"/>
              <a:t>, </a:t>
            </a:r>
            <a:r>
              <a:rPr lang="en-US" sz="3600" b="1" dirty="0" smtClean="0"/>
              <a:t>Bruce J. </a:t>
            </a:r>
            <a:r>
              <a:rPr lang="en-US" sz="3600" b="1" dirty="0" smtClean="0"/>
              <a:t>Sangeorzan</a:t>
            </a:r>
            <a:r>
              <a:rPr lang="en-US" sz="3600" b="1" baseline="30000" dirty="0" smtClean="0"/>
              <a:t>1,4</a:t>
            </a:r>
            <a:r>
              <a:rPr lang="en-US" sz="3600" b="1" dirty="0" smtClean="0"/>
              <a:t> </a:t>
            </a:r>
            <a:endParaRPr lang="en-US" sz="3600" baseline="30000" dirty="0"/>
          </a:p>
          <a:p>
            <a:pPr algn="ctr" defTabSz="3010410"/>
            <a:r>
              <a:rPr lang="en-US" sz="2800" baseline="30000" dirty="0">
                <a:latin typeface="Times New Roman" pitchFamily="18" charset="0"/>
              </a:rPr>
              <a:t>1</a:t>
            </a:r>
            <a:r>
              <a:rPr lang="en-US" sz="2800" dirty="0">
                <a:latin typeface="Times New Roman" pitchFamily="18" charset="0"/>
              </a:rPr>
              <a:t>VA RR&amp;D Center of Excellence for Limb Loss Prevention and Prosthetic Engineering, Seattle, </a:t>
            </a:r>
            <a:r>
              <a:rPr lang="en-US" sz="2800" dirty="0" smtClean="0">
                <a:latin typeface="Times New Roman" pitchFamily="18" charset="0"/>
              </a:rPr>
              <a:t>WA, </a:t>
            </a:r>
            <a:r>
              <a:rPr lang="en-US" sz="2800" baseline="30000" dirty="0" smtClean="0">
                <a:latin typeface="Times New Roman" pitchFamily="18" charset="0"/>
              </a:rPr>
              <a:t>2</a:t>
            </a:r>
            <a:r>
              <a:rPr lang="en-US" sz="2800" dirty="0" smtClean="0">
                <a:latin typeface="Times New Roman" pitchFamily="18" charset="0"/>
              </a:rPr>
              <a:t>School of Medicine, University of WA, Seattle, WA,</a:t>
            </a:r>
            <a:endParaRPr lang="en-US" sz="2800" dirty="0">
              <a:latin typeface="Times New Roman" pitchFamily="18" charset="0"/>
            </a:endParaRPr>
          </a:p>
          <a:p>
            <a:pPr algn="ctr" defTabSz="3010410"/>
            <a:r>
              <a:rPr lang="en-US" sz="2800" dirty="0">
                <a:latin typeface="Times New Roman" pitchFamily="18" charset="0"/>
              </a:rPr>
              <a:t>Departments of </a:t>
            </a:r>
            <a:r>
              <a:rPr lang="en-US" sz="2800" baseline="30000" dirty="0" smtClean="0">
                <a:latin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</a:rPr>
              <a:t>Mechanical </a:t>
            </a:r>
            <a:r>
              <a:rPr lang="en-US" sz="2800" dirty="0">
                <a:latin typeface="Times New Roman" pitchFamily="18" charset="0"/>
              </a:rPr>
              <a:t>Engineering and </a:t>
            </a:r>
            <a:r>
              <a:rPr lang="en-US" sz="2800" baseline="30000" dirty="0" smtClean="0">
                <a:latin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</a:rPr>
              <a:t>Orthopaedics </a:t>
            </a:r>
            <a:r>
              <a:rPr lang="en-US" sz="2800" dirty="0">
                <a:latin typeface="Times New Roman" pitchFamily="18" charset="0"/>
              </a:rPr>
              <a:t>&amp; Sports Medicine, University of Washington, Seattle, </a:t>
            </a:r>
            <a:r>
              <a:rPr lang="en-US" sz="2800" dirty="0" smtClean="0">
                <a:latin typeface="Times New Roman" pitchFamily="18" charset="0"/>
              </a:rPr>
              <a:t>WA</a:t>
            </a:r>
            <a:endParaRPr lang="en-US" sz="2800" dirty="0">
              <a:latin typeface="Times New Roman" pitchFamily="18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57250" y="2971800"/>
            <a:ext cx="9886950" cy="4048579"/>
          </a:xfrm>
          <a:prstGeom prst="rect">
            <a:avLst/>
          </a:prstGeom>
          <a:solidFill>
            <a:srgbClr val="FFFFFF"/>
          </a:solidFill>
          <a:ln w="101600">
            <a:solidFill>
              <a:srgbClr val="4C0098"/>
            </a:solidFill>
            <a:miter lim="800000"/>
            <a:headEnd/>
            <a:tailEnd/>
          </a:ln>
          <a:effectLst/>
        </p:spPr>
        <p:txBody>
          <a:bodyPr lIns="235120" tIns="23512" rIns="47024" bIns="23512">
            <a:spAutoFit/>
          </a:bodyPr>
          <a:lstStyle/>
          <a:p>
            <a:pPr algn="ctr" defTabSz="471488"/>
            <a:r>
              <a:rPr lang="en-US" sz="3600" b="1" dirty="0"/>
              <a:t>INTRODUCTION </a:t>
            </a:r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pes</a:t>
            </a:r>
            <a:r>
              <a:rPr lang="en-US" sz="2800" dirty="0" smtClean="0"/>
              <a:t> </a:t>
            </a:r>
            <a:r>
              <a:rPr lang="en-US" sz="2800" dirty="0" err="1" smtClean="0"/>
              <a:t>planus</a:t>
            </a:r>
            <a:r>
              <a:rPr lang="en-US" sz="2800" dirty="0" smtClean="0"/>
              <a:t> and </a:t>
            </a:r>
            <a:r>
              <a:rPr lang="en-US" sz="2800" dirty="0" err="1" smtClean="0"/>
              <a:t>pes</a:t>
            </a:r>
            <a:r>
              <a:rPr lang="en-US" sz="2800" dirty="0" smtClean="0"/>
              <a:t> </a:t>
            </a:r>
            <a:r>
              <a:rPr lang="en-US" sz="2800" dirty="0" err="1" smtClean="0"/>
              <a:t>cavus</a:t>
            </a:r>
            <a:r>
              <a:rPr lang="en-US" sz="2800" dirty="0" smtClean="0"/>
              <a:t> </a:t>
            </a:r>
            <a:r>
              <a:rPr lang="en-US" sz="2800" smtClean="0"/>
              <a:t>foot deformities, </a:t>
            </a:r>
            <a:r>
              <a:rPr lang="en-US" sz="2800" dirty="0"/>
              <a:t>as well as </a:t>
            </a:r>
            <a:r>
              <a:rPr lang="en-US" sz="2800" dirty="0" err="1"/>
              <a:t>talonavicular</a:t>
            </a:r>
            <a:r>
              <a:rPr lang="en-US" sz="2800" dirty="0"/>
              <a:t> joint arthritis can present with extreme pain causing deficits in balance and mobility. Characterization of the </a:t>
            </a:r>
            <a:r>
              <a:rPr lang="en-US" sz="2800" dirty="0" err="1"/>
              <a:t>talonavicular</a:t>
            </a:r>
            <a:r>
              <a:rPr lang="en-US" sz="2800" dirty="0"/>
              <a:t> joint coverage and talus morphology will aid in exploring the effects of various surgical and conservative treatment options as well as determining which feet are at greater risk of subsequent </a:t>
            </a:r>
            <a:r>
              <a:rPr lang="en-US" sz="2800" dirty="0" err="1"/>
              <a:t>talonavicular</a:t>
            </a:r>
            <a:r>
              <a:rPr lang="en-US" sz="2800" dirty="0"/>
              <a:t> joint arthritis.</a:t>
            </a:r>
          </a:p>
          <a:p>
            <a:endParaRPr lang="en-US" sz="2800" dirty="0" smtClean="0"/>
          </a:p>
        </p:txBody>
      </p:sp>
      <p:sp>
        <p:nvSpPr>
          <p:cNvPr id="14843" name="Text Box 3579"/>
          <p:cNvSpPr txBox="1">
            <a:spLocks noChangeArrowheads="1"/>
          </p:cNvSpPr>
          <p:nvPr/>
        </p:nvSpPr>
        <p:spPr bwMode="auto">
          <a:xfrm>
            <a:off x="762000" y="13716000"/>
            <a:ext cx="20497800" cy="7680342"/>
          </a:xfrm>
          <a:prstGeom prst="rect">
            <a:avLst/>
          </a:prstGeom>
          <a:solidFill>
            <a:srgbClr val="FFFFFF"/>
          </a:solidFill>
          <a:ln w="101600">
            <a:solidFill>
              <a:srgbClr val="4C0098"/>
            </a:solidFill>
            <a:miter lim="800000"/>
            <a:headEnd/>
            <a:tailEnd/>
          </a:ln>
          <a:effectLst/>
        </p:spPr>
        <p:txBody>
          <a:bodyPr wrap="square" lIns="235120" tIns="23512" rIns="47024" bIns="23512">
            <a:spAutoFit/>
          </a:bodyPr>
          <a:lstStyle/>
          <a:p>
            <a:pPr algn="ctr" defTabSz="471488"/>
            <a:endParaRPr lang="en-US" sz="400" b="1" dirty="0"/>
          </a:p>
          <a:p>
            <a:pPr algn="ctr" defTabSz="471488"/>
            <a:r>
              <a:rPr lang="en-US" sz="3600" b="1" dirty="0" smtClean="0"/>
              <a:t>METHODS: Joint Coverage</a:t>
            </a:r>
          </a:p>
          <a:p>
            <a:pPr algn="ctr" defTabSz="471488"/>
            <a:endParaRPr lang="en-US" sz="3600" b="1" dirty="0"/>
          </a:p>
          <a:p>
            <a:pPr algn="ctr" defTabSz="471488"/>
            <a:endParaRPr lang="en-US" sz="2800" b="1" dirty="0"/>
          </a:p>
          <a:p>
            <a:pPr algn="ctr" defTabSz="471488"/>
            <a:endParaRPr lang="en-US" sz="2800" b="1" dirty="0" smtClean="0"/>
          </a:p>
          <a:p>
            <a:pPr algn="ctr" defTabSz="471488"/>
            <a:endParaRPr lang="en-US" sz="2800" b="1" dirty="0"/>
          </a:p>
          <a:p>
            <a:pPr algn="ctr" defTabSz="471488"/>
            <a:endParaRPr lang="en-US" sz="2800" b="1" dirty="0"/>
          </a:p>
          <a:p>
            <a:pPr algn="ctr" defTabSz="471488"/>
            <a:endParaRPr lang="en-US" sz="2800" b="1" dirty="0" smtClean="0"/>
          </a:p>
          <a:p>
            <a:pPr algn="ctr" defTabSz="471488"/>
            <a:endParaRPr lang="en-US" sz="2800" b="1" dirty="0"/>
          </a:p>
          <a:p>
            <a:pPr algn="ctr" defTabSz="471488"/>
            <a:endParaRPr lang="en-US" sz="2800" b="1" dirty="0" smtClean="0"/>
          </a:p>
          <a:p>
            <a:pPr algn="ctr" defTabSz="471488"/>
            <a:endParaRPr lang="en-US" sz="2800" b="1" dirty="0"/>
          </a:p>
          <a:p>
            <a:pPr algn="ctr" defTabSz="471488"/>
            <a:endParaRPr lang="en-US" sz="2800" b="1" dirty="0"/>
          </a:p>
          <a:p>
            <a:pPr defTabSz="471488"/>
            <a:r>
              <a:rPr lang="en-US" sz="2800" b="1" u="sng" dirty="0" smtClean="0"/>
              <a:t> </a:t>
            </a:r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/>
          </a:p>
        </p:txBody>
      </p:sp>
      <p:sp>
        <p:nvSpPr>
          <p:cNvPr id="14866" name="Text Box 3602"/>
          <p:cNvSpPr txBox="1">
            <a:spLocks noChangeArrowheads="1"/>
          </p:cNvSpPr>
          <p:nvPr/>
        </p:nvSpPr>
        <p:spPr bwMode="auto">
          <a:xfrm>
            <a:off x="14652625" y="3467100"/>
            <a:ext cx="1555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8373" tIns="39187" rIns="78373" bIns="39187">
            <a:spAutoFit/>
          </a:bodyPr>
          <a:lstStyle/>
          <a:p>
            <a:pPr defTabSz="784225"/>
            <a:endParaRPr lang="en-US"/>
          </a:p>
        </p:txBody>
      </p:sp>
      <p:sp>
        <p:nvSpPr>
          <p:cNvPr id="14948" name="Text Box 3684"/>
          <p:cNvSpPr txBox="1">
            <a:spLocks noChangeArrowheads="1"/>
          </p:cNvSpPr>
          <p:nvPr/>
        </p:nvSpPr>
        <p:spPr bwMode="auto">
          <a:xfrm>
            <a:off x="838200" y="7216676"/>
            <a:ext cx="9906000" cy="6270724"/>
          </a:xfrm>
          <a:prstGeom prst="rect">
            <a:avLst/>
          </a:prstGeom>
          <a:solidFill>
            <a:srgbClr val="FFFFFF"/>
          </a:solidFill>
          <a:ln w="101600">
            <a:solidFill>
              <a:srgbClr val="4C0098"/>
            </a:solidFill>
            <a:miter lim="800000"/>
            <a:headEnd/>
            <a:tailEnd/>
          </a:ln>
          <a:effectLst/>
        </p:spPr>
        <p:txBody>
          <a:bodyPr lIns="235120" tIns="23512" rIns="47024" bIns="23512">
            <a:spAutoFit/>
          </a:bodyPr>
          <a:lstStyle/>
          <a:p>
            <a:pPr algn="ctr" defTabSz="471488"/>
            <a:r>
              <a:rPr lang="en-US" sz="3200" b="1" dirty="0"/>
              <a:t>PURPOSE</a:t>
            </a:r>
          </a:p>
          <a:p>
            <a:r>
              <a:rPr lang="en-US" sz="3200" dirty="0"/>
              <a:t>The purpose of this study is to develop 3D computer models of the </a:t>
            </a:r>
            <a:r>
              <a:rPr lang="en-US" sz="3200" dirty="0" err="1"/>
              <a:t>talonavicular</a:t>
            </a:r>
            <a:r>
              <a:rPr lang="en-US" sz="3200" dirty="0"/>
              <a:t> joint to observe biomechanical differences in multiple planes among </a:t>
            </a:r>
            <a:r>
              <a:rPr lang="en-US" sz="3200" dirty="0" err="1"/>
              <a:t>pes</a:t>
            </a:r>
            <a:r>
              <a:rPr lang="en-US" sz="3200" dirty="0"/>
              <a:t> </a:t>
            </a:r>
            <a:r>
              <a:rPr lang="en-US" sz="3200" dirty="0" err="1" smtClean="0"/>
              <a:t>cavus</a:t>
            </a:r>
            <a:r>
              <a:rPr lang="en-US" sz="3200" dirty="0" smtClean="0"/>
              <a:t>, </a:t>
            </a:r>
            <a:r>
              <a:rPr lang="en-US" sz="3200" dirty="0"/>
              <a:t>neutrally aligned, and </a:t>
            </a:r>
            <a:r>
              <a:rPr lang="en-US" sz="3200" dirty="0" err="1"/>
              <a:t>pes</a:t>
            </a:r>
            <a:r>
              <a:rPr lang="en-US" sz="3200" dirty="0"/>
              <a:t> </a:t>
            </a:r>
            <a:r>
              <a:rPr lang="en-US" sz="3200" dirty="0" err="1"/>
              <a:t>planus</a:t>
            </a:r>
            <a:r>
              <a:rPr lang="en-US" sz="3200" dirty="0"/>
              <a:t> feet. In addition, variations in </a:t>
            </a:r>
            <a:r>
              <a:rPr lang="en-US" sz="3200" dirty="0" err="1"/>
              <a:t>talar</a:t>
            </a:r>
            <a:r>
              <a:rPr lang="en-US" sz="3200" dirty="0"/>
              <a:t> </a:t>
            </a:r>
            <a:r>
              <a:rPr lang="en-US" sz="3200" dirty="0" smtClean="0"/>
              <a:t>morphology.</a:t>
            </a:r>
          </a:p>
          <a:p>
            <a:endParaRPr lang="en-US" sz="3200" dirty="0"/>
          </a:p>
          <a:p>
            <a:r>
              <a:rPr lang="en-US" sz="3200" dirty="0" smtClean="0"/>
              <a:t>We </a:t>
            </a:r>
            <a:r>
              <a:rPr lang="en-US" sz="3200" dirty="0"/>
              <a:t>hypothesize that flat feet will have less </a:t>
            </a:r>
            <a:r>
              <a:rPr lang="en-US" sz="3200" dirty="0" err="1"/>
              <a:t>talonavicular</a:t>
            </a:r>
            <a:r>
              <a:rPr lang="en-US" sz="3200" dirty="0"/>
              <a:t> coverage than neutrally aligned or high arched feet. In addition, we hypothesize that </a:t>
            </a:r>
            <a:r>
              <a:rPr lang="en-US" sz="3200" dirty="0" err="1"/>
              <a:t>talar</a:t>
            </a:r>
            <a:r>
              <a:rPr lang="en-US" sz="3200" dirty="0"/>
              <a:t> morphology will be altered among the different foot types.</a:t>
            </a:r>
          </a:p>
          <a:p>
            <a:pPr defTabSz="471488">
              <a:spcBef>
                <a:spcPct val="20000"/>
              </a:spcBef>
            </a:pPr>
            <a:endParaRPr lang="en-US" sz="1700" dirty="0"/>
          </a:p>
        </p:txBody>
      </p:sp>
      <p:sp>
        <p:nvSpPr>
          <p:cNvPr id="14952" name="Text Box 3688"/>
          <p:cNvSpPr txBox="1">
            <a:spLocks noChangeArrowheads="1"/>
          </p:cNvSpPr>
          <p:nvPr/>
        </p:nvSpPr>
        <p:spPr bwMode="auto">
          <a:xfrm>
            <a:off x="21717000" y="2971800"/>
            <a:ext cx="9982200" cy="601481"/>
          </a:xfrm>
          <a:prstGeom prst="rect">
            <a:avLst/>
          </a:prstGeom>
          <a:solidFill>
            <a:srgbClr val="FFFFFF"/>
          </a:solidFill>
          <a:ln w="101600">
            <a:solidFill>
              <a:srgbClr val="4C0098"/>
            </a:solidFill>
            <a:miter lim="800000"/>
            <a:headEnd/>
            <a:tailEnd/>
          </a:ln>
          <a:effectLst/>
        </p:spPr>
        <p:txBody>
          <a:bodyPr wrap="square" lIns="235120" tIns="23512" rIns="47024" bIns="23512">
            <a:spAutoFit/>
          </a:bodyPr>
          <a:lstStyle/>
          <a:p>
            <a:pPr algn="ctr" defTabSz="471488"/>
            <a:r>
              <a:rPr lang="en-US" sz="3600" b="1"/>
              <a:t>RESULTS</a:t>
            </a:r>
            <a:endParaRPr lang="en-US" sz="3600" b="1">
              <a:cs typeface="Times New Roman" pitchFamily="18" charset="0"/>
            </a:endParaRPr>
          </a:p>
        </p:txBody>
      </p:sp>
      <p:sp>
        <p:nvSpPr>
          <p:cNvPr id="14953" name="Text Box 3689"/>
          <p:cNvSpPr txBox="1">
            <a:spLocks noChangeArrowheads="1"/>
          </p:cNvSpPr>
          <p:nvPr/>
        </p:nvSpPr>
        <p:spPr bwMode="auto">
          <a:xfrm>
            <a:off x="11353800" y="2971800"/>
            <a:ext cx="9906000" cy="10450330"/>
          </a:xfrm>
          <a:prstGeom prst="rect">
            <a:avLst/>
          </a:prstGeom>
          <a:solidFill>
            <a:srgbClr val="FFFFFF"/>
          </a:solidFill>
          <a:ln w="101600">
            <a:solidFill>
              <a:srgbClr val="4C0098"/>
            </a:solidFill>
            <a:miter lim="800000"/>
            <a:headEnd/>
            <a:tailEnd/>
          </a:ln>
          <a:effectLst/>
        </p:spPr>
        <p:txBody>
          <a:bodyPr lIns="235120" tIns="23512" rIns="47024" bIns="23512">
            <a:spAutoFit/>
          </a:bodyPr>
          <a:lstStyle/>
          <a:p>
            <a:pPr algn="ctr" defTabSz="471488"/>
            <a:endParaRPr lang="en-US" sz="400" b="1" dirty="0"/>
          </a:p>
          <a:p>
            <a:pPr algn="ctr" defTabSz="471488"/>
            <a:r>
              <a:rPr lang="en-US" sz="3600" b="1" dirty="0" smtClean="0"/>
              <a:t>METHODS: </a:t>
            </a:r>
            <a:r>
              <a:rPr lang="en-US" sz="3600" b="1" dirty="0" err="1" smtClean="0"/>
              <a:t>Talar</a:t>
            </a:r>
            <a:r>
              <a:rPr lang="en-US" sz="3600" b="1" dirty="0" smtClean="0"/>
              <a:t> Measurements and Positional Relationships</a:t>
            </a:r>
            <a:endParaRPr lang="en-US" sz="3600" b="1" dirty="0"/>
          </a:p>
          <a:p>
            <a:pPr algn="ctr" defTabSz="471488"/>
            <a:endParaRPr lang="en-US" sz="2800" b="1" dirty="0" smtClean="0"/>
          </a:p>
          <a:p>
            <a:pPr algn="ctr" defTabSz="471488"/>
            <a:endParaRPr lang="en-US" sz="2800" b="1" dirty="0"/>
          </a:p>
          <a:p>
            <a:pPr algn="ctr" defTabSz="471488"/>
            <a:endParaRPr lang="en-US" sz="2800" b="1" dirty="0" smtClean="0"/>
          </a:p>
          <a:p>
            <a:pPr algn="ctr" defTabSz="471488"/>
            <a:endParaRPr lang="en-US" sz="2800" b="1" dirty="0"/>
          </a:p>
          <a:p>
            <a:pPr algn="ctr" defTabSz="471488"/>
            <a:endParaRPr lang="en-US" sz="2800" b="1" dirty="0" smtClean="0"/>
          </a:p>
          <a:p>
            <a:pPr algn="ctr" defTabSz="471488"/>
            <a:endParaRPr lang="en-US" sz="2800" b="1" dirty="0"/>
          </a:p>
          <a:p>
            <a:pPr algn="ctr" defTabSz="471488"/>
            <a:endParaRPr lang="en-US" sz="2800" b="1" dirty="0" smtClean="0"/>
          </a:p>
          <a:p>
            <a:pPr algn="ctr" defTabSz="471488"/>
            <a:endParaRPr lang="en-US" sz="2800" b="1" dirty="0"/>
          </a:p>
          <a:p>
            <a:pPr algn="ctr" defTabSz="471488"/>
            <a:endParaRPr lang="en-US" sz="2800" b="1" dirty="0"/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/>
          </a:p>
          <a:p>
            <a:pPr defTabSz="471488"/>
            <a:endParaRPr lang="en-US" sz="1000" b="1" u="sng" dirty="0"/>
          </a:p>
          <a:p>
            <a:pPr defTabSz="471488"/>
            <a:endParaRPr lang="en-US" sz="1000" b="1" u="sng" dirty="0"/>
          </a:p>
          <a:p>
            <a:pPr defTabSz="471488"/>
            <a:endParaRPr lang="en-US" sz="1000" b="1" u="sng" dirty="0"/>
          </a:p>
          <a:p>
            <a:pPr defTabSz="471488"/>
            <a:endParaRPr lang="en-US" sz="1000" b="1" u="sng" dirty="0" smtClean="0"/>
          </a:p>
          <a:p>
            <a:pPr defTabSz="471488"/>
            <a:endParaRPr lang="en-US" sz="2800" dirty="0">
              <a:cs typeface="Times New Roman" pitchFamily="18" charset="0"/>
            </a:endParaRPr>
          </a:p>
        </p:txBody>
      </p:sp>
      <p:sp>
        <p:nvSpPr>
          <p:cNvPr id="14954" name="Text Box 3690"/>
          <p:cNvSpPr txBox="1">
            <a:spLocks noChangeArrowheads="1"/>
          </p:cNvSpPr>
          <p:nvPr/>
        </p:nvSpPr>
        <p:spPr bwMode="auto">
          <a:xfrm>
            <a:off x="21717000" y="3810000"/>
            <a:ext cx="9906000" cy="6203015"/>
          </a:xfrm>
          <a:prstGeom prst="rect">
            <a:avLst/>
          </a:prstGeom>
          <a:solidFill>
            <a:srgbClr val="FFFFFF"/>
          </a:solidFill>
          <a:ln w="101600">
            <a:solidFill>
              <a:srgbClr val="4C0098"/>
            </a:solidFill>
            <a:miter lim="800000"/>
            <a:headEnd/>
            <a:tailEnd/>
          </a:ln>
          <a:effectLst/>
        </p:spPr>
        <p:txBody>
          <a:bodyPr wrap="square" lIns="235120" tIns="23512" rIns="47024" bIns="23512">
            <a:spAutoFit/>
          </a:bodyPr>
          <a:lstStyle/>
          <a:p>
            <a:pPr algn="ctr" defTabSz="471488"/>
            <a:endParaRPr lang="en-US" sz="3600" b="1" dirty="0"/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 smtClean="0"/>
          </a:p>
          <a:p>
            <a:pPr defTabSz="471488"/>
            <a:endParaRPr lang="en-US" sz="2800" b="1" u="sng" dirty="0"/>
          </a:p>
          <a:p>
            <a:pPr defTabSz="471488"/>
            <a:endParaRPr lang="en-US" sz="2800" b="1" u="sng" dirty="0"/>
          </a:p>
        </p:txBody>
      </p:sp>
      <p:sp>
        <p:nvSpPr>
          <p:cNvPr id="14957" name="Text Box 3693"/>
          <p:cNvSpPr txBox="1">
            <a:spLocks noChangeArrowheads="1"/>
          </p:cNvSpPr>
          <p:nvPr/>
        </p:nvSpPr>
        <p:spPr bwMode="auto">
          <a:xfrm>
            <a:off x="21736050" y="10287000"/>
            <a:ext cx="9886950" cy="4356356"/>
          </a:xfrm>
          <a:prstGeom prst="rect">
            <a:avLst/>
          </a:prstGeom>
          <a:solidFill>
            <a:srgbClr val="FFFFFF"/>
          </a:solidFill>
          <a:ln w="101600">
            <a:solidFill>
              <a:srgbClr val="4C0098"/>
            </a:solidFill>
            <a:miter lim="800000"/>
            <a:headEnd/>
            <a:tailEnd/>
          </a:ln>
          <a:effectLst/>
        </p:spPr>
        <p:txBody>
          <a:bodyPr lIns="235120" tIns="23512" rIns="47024" bIns="23512">
            <a:spAutoFit/>
          </a:bodyPr>
          <a:lstStyle/>
          <a:p>
            <a:pPr algn="ctr" defTabSz="471488"/>
            <a:r>
              <a:rPr lang="en-US" sz="3600" b="1" dirty="0" smtClean="0"/>
              <a:t>CONCLUSIONS</a:t>
            </a:r>
          </a:p>
          <a:p>
            <a:pPr algn="ctr" defTabSz="471488"/>
            <a:endParaRPr lang="en-US" sz="3600" b="1" dirty="0"/>
          </a:p>
          <a:p>
            <a:pPr algn="ctr" defTabSz="471488"/>
            <a:endParaRPr lang="en-US" sz="3600" b="1" dirty="0" smtClean="0"/>
          </a:p>
          <a:p>
            <a:pPr algn="ctr" defTabSz="471488"/>
            <a:endParaRPr lang="en-US" sz="3600" b="1" dirty="0"/>
          </a:p>
          <a:p>
            <a:pPr algn="ctr" defTabSz="471488"/>
            <a:r>
              <a:rPr lang="en-US" sz="3600" b="1" dirty="0" smtClean="0"/>
              <a:t> </a:t>
            </a:r>
            <a:endParaRPr lang="en-US" sz="3600" b="1" dirty="0"/>
          </a:p>
          <a:p>
            <a:pPr defTabSz="471488"/>
            <a:endParaRPr lang="en-US" sz="3600" b="1" dirty="0" smtClean="0"/>
          </a:p>
          <a:p>
            <a:pPr defTabSz="471488"/>
            <a:endParaRPr lang="en-US" sz="3600" b="1" dirty="0" smtClean="0"/>
          </a:p>
          <a:p>
            <a:pPr defTabSz="471488"/>
            <a:endParaRPr lang="en-US" sz="2800" dirty="0"/>
          </a:p>
        </p:txBody>
      </p:sp>
      <p:sp>
        <p:nvSpPr>
          <p:cNvPr id="14958" name="Text Box 3694"/>
          <p:cNvSpPr txBox="1">
            <a:spLocks noChangeArrowheads="1"/>
          </p:cNvSpPr>
          <p:nvPr/>
        </p:nvSpPr>
        <p:spPr bwMode="auto">
          <a:xfrm>
            <a:off x="21717000" y="15011400"/>
            <a:ext cx="9886950" cy="3186804"/>
          </a:xfrm>
          <a:prstGeom prst="rect">
            <a:avLst/>
          </a:prstGeom>
          <a:solidFill>
            <a:srgbClr val="FFFFFF"/>
          </a:solidFill>
          <a:ln w="101600">
            <a:solidFill>
              <a:srgbClr val="4C0098"/>
            </a:solidFill>
            <a:miter lim="800000"/>
            <a:headEnd/>
            <a:tailEnd/>
          </a:ln>
          <a:effectLst/>
        </p:spPr>
        <p:txBody>
          <a:bodyPr lIns="235120" tIns="23512" rIns="47024" bIns="23512">
            <a:spAutoFit/>
          </a:bodyPr>
          <a:lstStyle/>
          <a:p>
            <a:pPr algn="ctr" defTabSz="471488"/>
            <a:r>
              <a:rPr lang="en-US" sz="3600" b="1" dirty="0" smtClean="0"/>
              <a:t>SIGNIFICANCE</a:t>
            </a:r>
            <a:endParaRPr lang="en-US" sz="2800" b="1" dirty="0"/>
          </a:p>
          <a:p>
            <a:pPr defTabSz="471488"/>
            <a:r>
              <a:rPr lang="en-US" sz="2800" dirty="0"/>
              <a:t>Characterization of the </a:t>
            </a:r>
            <a:r>
              <a:rPr lang="en-US" sz="2800" dirty="0" err="1"/>
              <a:t>talonavicular</a:t>
            </a:r>
            <a:r>
              <a:rPr lang="en-US" sz="2800" dirty="0"/>
              <a:t> joint coverage and talus morphology will aid in exploring the effects of various surgical and conservative treatment options as well as determining which feet are at greater risk of subsequent </a:t>
            </a:r>
            <a:r>
              <a:rPr lang="en-US" sz="2800" dirty="0" err="1"/>
              <a:t>talonavicular</a:t>
            </a:r>
            <a:r>
              <a:rPr lang="en-US" sz="2800" dirty="0"/>
              <a:t> joint arthritis. </a:t>
            </a:r>
            <a:endParaRPr lang="en-US" sz="2800" dirty="0" smtClean="0"/>
          </a:p>
          <a:p>
            <a:pPr defTabSz="471488"/>
            <a:endParaRPr lang="en-US" sz="2800" dirty="0"/>
          </a:p>
        </p:txBody>
      </p:sp>
      <p:sp>
        <p:nvSpPr>
          <p:cNvPr id="14959" name="Text Box 3695"/>
          <p:cNvSpPr txBox="1">
            <a:spLocks noChangeArrowheads="1"/>
          </p:cNvSpPr>
          <p:nvPr/>
        </p:nvSpPr>
        <p:spPr bwMode="auto">
          <a:xfrm>
            <a:off x="21717000" y="18516600"/>
            <a:ext cx="9886950" cy="2909806"/>
          </a:xfrm>
          <a:prstGeom prst="rect">
            <a:avLst/>
          </a:prstGeom>
          <a:solidFill>
            <a:srgbClr val="FFFFFF"/>
          </a:solidFill>
          <a:ln w="101600">
            <a:solidFill>
              <a:srgbClr val="4C0098"/>
            </a:solidFill>
            <a:miter lim="800000"/>
            <a:headEnd/>
            <a:tailEnd/>
          </a:ln>
          <a:effectLst/>
        </p:spPr>
        <p:txBody>
          <a:bodyPr lIns="235120" tIns="23512" rIns="47024" bIns="23512">
            <a:spAutoFit/>
          </a:bodyPr>
          <a:lstStyle/>
          <a:p>
            <a:pPr algn="ctr" defTabSz="471488"/>
            <a:r>
              <a:rPr lang="en-US" sz="3600" b="1" dirty="0" smtClean="0"/>
              <a:t>ACKNOWLEDGEMENTS </a:t>
            </a:r>
            <a:endParaRPr lang="en-US" sz="3600" b="1" dirty="0"/>
          </a:p>
          <a:p>
            <a:pPr defTabSz="471488"/>
            <a:r>
              <a:rPr lang="en-US" sz="2800" b="1" dirty="0" smtClean="0"/>
              <a:t>- University of Washington School of Medicine </a:t>
            </a:r>
            <a:r>
              <a:rPr lang="en-US" sz="2800" b="1" i="1" dirty="0" smtClean="0"/>
              <a:t>Medical School Research Training Program (MSRTP)</a:t>
            </a:r>
            <a:endParaRPr lang="en-US" sz="2800" b="1" dirty="0" smtClean="0"/>
          </a:p>
          <a:p>
            <a:pPr defTabSz="471488"/>
            <a:r>
              <a:rPr lang="en-US" sz="2800" b="1" dirty="0" smtClean="0"/>
              <a:t>- VA RR&amp;D Grant A4843C</a:t>
            </a:r>
          </a:p>
          <a:p>
            <a:pPr defTabSz="471488"/>
            <a:r>
              <a:rPr lang="en-US" sz="2800" b="1" dirty="0" smtClean="0"/>
              <a:t>- Members of the lab</a:t>
            </a:r>
          </a:p>
          <a:p>
            <a:pPr marL="457200" indent="-457200" defTabSz="471488">
              <a:buFontTx/>
              <a:buChar char="-"/>
            </a:pPr>
            <a:endParaRPr lang="en-US" sz="2800" dirty="0"/>
          </a:p>
          <a:p>
            <a:pPr defTabSz="471488"/>
            <a:endParaRPr lang="en-US" sz="1000" b="1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5279139" y="19320733"/>
            <a:ext cx="140109" cy="494"/>
          </a:xfrm>
          <a:prstGeom prst="straightConnector1">
            <a:avLst/>
          </a:prstGeom>
          <a:ln>
            <a:solidFill>
              <a:srgbClr val="CCFF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0553" y="4648200"/>
            <a:ext cx="5235847" cy="4038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16002000" y="9067800"/>
            <a:ext cx="4800600" cy="404049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1800" y="11049000"/>
            <a:ext cx="3205065" cy="32548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4706600"/>
            <a:ext cx="3599780" cy="281940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95400" y="17754600"/>
            <a:ext cx="3843618" cy="2667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17754600"/>
            <a:ext cx="3505200" cy="263404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9017" y="14706600"/>
            <a:ext cx="3657601" cy="2819400"/>
          </a:xfrm>
          <a:prstGeom prst="rect">
            <a:avLst/>
          </a:prstGeom>
        </p:spPr>
      </p:pic>
      <p:sp>
        <p:nvSpPr>
          <p:cNvPr id="55" name="Right Arrow 54"/>
          <p:cNvSpPr/>
          <p:nvPr/>
        </p:nvSpPr>
        <p:spPr bwMode="auto">
          <a:xfrm>
            <a:off x="9220200" y="16916400"/>
            <a:ext cx="1371600" cy="1476831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32200" y="304800"/>
            <a:ext cx="2514600" cy="251460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25400" y="14630400"/>
            <a:ext cx="2696967" cy="244397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91800" y="14630400"/>
            <a:ext cx="2195777" cy="2437092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4444136" y="14706600"/>
            <a:ext cx="24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14935200" y="14706600"/>
            <a:ext cx="316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endParaRPr lang="en-US" sz="1200" dirty="0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4617598" y="14850387"/>
            <a:ext cx="394753" cy="1588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2196336" y="14715213"/>
            <a:ext cx="316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12746669" y="14706746"/>
            <a:ext cx="24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</a:t>
            </a:r>
            <a:endParaRPr lang="en-US" sz="1200" dirty="0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2420600" y="14859000"/>
            <a:ext cx="394753" cy="1588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697200" y="14630400"/>
            <a:ext cx="2629356" cy="247687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211800" y="14630400"/>
            <a:ext cx="2706136" cy="2498969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9943338" y="14715213"/>
            <a:ext cx="24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</a:t>
            </a: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20434402" y="14715213"/>
            <a:ext cx="316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endParaRPr lang="en-US" sz="1200" dirty="0"/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0116800" y="14859000"/>
            <a:ext cx="394753" cy="1588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7225536" y="14715213"/>
            <a:ext cx="316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17775869" y="14706746"/>
            <a:ext cx="24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</a:t>
            </a:r>
            <a:endParaRPr lang="en-US" sz="1200" dirty="0"/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17449800" y="14859000"/>
            <a:ext cx="394753" cy="1588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7" name="Picture 7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954000" y="18059400"/>
            <a:ext cx="2694390" cy="23622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91800" y="18059400"/>
            <a:ext cx="2369442" cy="2331915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4533138" y="18144213"/>
            <a:ext cx="24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</a:t>
            </a:r>
            <a:endParaRPr lang="en-US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15100452" y="18144213"/>
            <a:ext cx="316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endParaRPr lang="en-US" sz="1200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4706600" y="18288000"/>
            <a:ext cx="394753" cy="1588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12351267" y="18137334"/>
            <a:ext cx="316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12901600" y="18128867"/>
            <a:ext cx="24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</a:t>
            </a:r>
            <a:endParaRPr lang="en-US" sz="1200" dirty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12573000" y="18288000"/>
            <a:ext cx="394753" cy="1588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135600" y="18059400"/>
            <a:ext cx="2758849" cy="241620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934701" y="18059401"/>
            <a:ext cx="2239441" cy="2424668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19964400" y="18135600"/>
            <a:ext cx="24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</a:t>
            </a:r>
            <a:endParaRPr lang="en-US" sz="1200" dirty="0"/>
          </a:p>
        </p:txBody>
      </p:sp>
      <p:sp>
        <p:nvSpPr>
          <p:cNvPr id="88" name="TextBox 87"/>
          <p:cNvSpPr txBox="1"/>
          <p:nvPr/>
        </p:nvSpPr>
        <p:spPr>
          <a:xfrm>
            <a:off x="20455464" y="18135600"/>
            <a:ext cx="316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endParaRPr lang="en-US" sz="1200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20137862" y="18279387"/>
            <a:ext cx="394753" cy="1588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7204267" y="18144067"/>
            <a:ext cx="316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</a:t>
            </a:r>
            <a:endParaRPr lang="en-US" sz="1200" dirty="0"/>
          </a:p>
        </p:txBody>
      </p:sp>
      <p:sp>
        <p:nvSpPr>
          <p:cNvPr id="91" name="TextBox 90"/>
          <p:cNvSpPr txBox="1"/>
          <p:nvPr/>
        </p:nvSpPr>
        <p:spPr>
          <a:xfrm>
            <a:off x="17754600" y="18135600"/>
            <a:ext cx="249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</a:t>
            </a:r>
            <a:endParaRPr lang="en-US" sz="1200" dirty="0"/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17426000" y="18294733"/>
            <a:ext cx="394753" cy="1588"/>
          </a:xfrm>
          <a:prstGeom prst="straightConnector1">
            <a:avLst/>
          </a:prstGeom>
          <a:ln w="9525" cmpd="sng">
            <a:solidFill>
              <a:schemeClr val="tx1"/>
            </a:solidFill>
            <a:headEnd type="arrow" w="sm" len="sm"/>
            <a:tailEnd type="arrow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>
            <a:off x="25298400" y="4343400"/>
            <a:ext cx="0" cy="411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22021800" y="5486400"/>
            <a:ext cx="90678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51" name="TextBox 2050"/>
          <p:cNvSpPr txBox="1"/>
          <p:nvPr/>
        </p:nvSpPr>
        <p:spPr>
          <a:xfrm>
            <a:off x="22402800" y="4572000"/>
            <a:ext cx="2514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Foot Type</a:t>
            </a:r>
            <a:endParaRPr lang="en-US" b="1" dirty="0"/>
          </a:p>
        </p:txBody>
      </p:sp>
      <p:sp>
        <p:nvSpPr>
          <p:cNvPr id="2054" name="TextBox 2053"/>
          <p:cNvSpPr txBox="1"/>
          <p:nvPr/>
        </p:nvSpPr>
        <p:spPr>
          <a:xfrm>
            <a:off x="21793200" y="5867400"/>
            <a:ext cx="3581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Pes</a:t>
            </a:r>
            <a:r>
              <a:rPr lang="en-US" dirty="0" smtClean="0"/>
              <a:t> </a:t>
            </a:r>
            <a:r>
              <a:rPr lang="en-US" dirty="0" err="1" smtClean="0"/>
              <a:t>Cavus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Neutrally Aligned</a:t>
            </a:r>
          </a:p>
          <a:p>
            <a:endParaRPr lang="en-US" dirty="0"/>
          </a:p>
          <a:p>
            <a:r>
              <a:rPr lang="en-US" dirty="0" err="1" smtClean="0"/>
              <a:t>Pes</a:t>
            </a:r>
            <a:r>
              <a:rPr lang="en-US" dirty="0" smtClean="0"/>
              <a:t> </a:t>
            </a:r>
            <a:r>
              <a:rPr lang="en-US" dirty="0" err="1" smtClean="0"/>
              <a:t>Planus</a:t>
            </a:r>
            <a:endParaRPr lang="en-US" dirty="0"/>
          </a:p>
        </p:txBody>
      </p:sp>
      <p:sp>
        <p:nvSpPr>
          <p:cNvPr id="2056" name="TextBox 2055"/>
          <p:cNvSpPr txBox="1"/>
          <p:nvPr/>
        </p:nvSpPr>
        <p:spPr>
          <a:xfrm>
            <a:off x="25374600" y="4191000"/>
            <a:ext cx="2362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 Joint </a:t>
            </a:r>
          </a:p>
          <a:p>
            <a:r>
              <a:rPr lang="en-US" b="1" dirty="0" smtClean="0"/>
              <a:t>Coverage</a:t>
            </a:r>
            <a:r>
              <a:rPr lang="en-US" b="1" baseline="30000" dirty="0" smtClean="0"/>
              <a:t>1</a:t>
            </a:r>
            <a:endParaRPr lang="en-US" b="1" baseline="30000" dirty="0"/>
          </a:p>
        </p:txBody>
      </p:sp>
      <p:sp>
        <p:nvSpPr>
          <p:cNvPr id="110" name="TextBox 109"/>
          <p:cNvSpPr txBox="1"/>
          <p:nvPr/>
        </p:nvSpPr>
        <p:spPr>
          <a:xfrm>
            <a:off x="27584400" y="4495800"/>
            <a:ext cx="1676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TL/TW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sp>
        <p:nvSpPr>
          <p:cNvPr id="111" name="TextBox 110"/>
          <p:cNvSpPr txBox="1"/>
          <p:nvPr/>
        </p:nvSpPr>
        <p:spPr>
          <a:xfrm>
            <a:off x="29413200" y="4495800"/>
            <a:ext cx="2057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TL/TH</a:t>
            </a:r>
            <a:r>
              <a:rPr lang="en-US" b="1" baseline="30000" dirty="0" smtClean="0"/>
              <a:t>2</a:t>
            </a:r>
            <a:endParaRPr lang="en-US" b="1" baseline="30000" dirty="0"/>
          </a:p>
        </p:txBody>
      </p:sp>
      <p:sp>
        <p:nvSpPr>
          <p:cNvPr id="112" name="TextBox 111"/>
          <p:cNvSpPr txBox="1"/>
          <p:nvPr/>
        </p:nvSpPr>
        <p:spPr>
          <a:xfrm>
            <a:off x="25450800" y="5902166"/>
            <a:ext cx="5638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68.10*	  1.512        1.764</a:t>
            </a:r>
          </a:p>
          <a:p>
            <a:endParaRPr lang="en-US" dirty="0"/>
          </a:p>
          <a:p>
            <a:r>
              <a:rPr lang="en-US" dirty="0" smtClean="0"/>
              <a:t>75.45        1.432        1.748</a:t>
            </a:r>
          </a:p>
          <a:p>
            <a:endParaRPr lang="en-US" dirty="0"/>
          </a:p>
          <a:p>
            <a:r>
              <a:rPr lang="en-US" dirty="0" smtClean="0"/>
              <a:t>71.16        1.436        1.781</a:t>
            </a:r>
            <a:endParaRPr lang="en-US" dirty="0"/>
          </a:p>
        </p:txBody>
      </p:sp>
      <p:sp>
        <p:nvSpPr>
          <p:cNvPr id="113" name="TextBox 112"/>
          <p:cNvSpPr txBox="1"/>
          <p:nvPr/>
        </p:nvSpPr>
        <p:spPr>
          <a:xfrm>
            <a:off x="21869400" y="8671917"/>
            <a:ext cx="9829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*Significantly different from neutrally aligned</a:t>
            </a:r>
          </a:p>
          <a:p>
            <a:r>
              <a:rPr lang="en-US" sz="2300" baseline="30000" dirty="0" smtClean="0"/>
              <a:t>1</a:t>
            </a:r>
            <a:r>
              <a:rPr lang="en-US" sz="2300" dirty="0" smtClean="0"/>
              <a:t> partial analysis of 13 </a:t>
            </a:r>
            <a:r>
              <a:rPr lang="en-US" sz="2300" dirty="0" err="1" smtClean="0"/>
              <a:t>pes</a:t>
            </a:r>
            <a:r>
              <a:rPr lang="en-US" sz="2300" dirty="0" smtClean="0"/>
              <a:t> </a:t>
            </a:r>
            <a:r>
              <a:rPr lang="en-US" sz="2300" dirty="0" err="1" smtClean="0"/>
              <a:t>cavus</a:t>
            </a:r>
            <a:r>
              <a:rPr lang="en-US" sz="2300" dirty="0" smtClean="0"/>
              <a:t>, 19 neutrally </a:t>
            </a:r>
            <a:r>
              <a:rPr lang="en-US" sz="2300" dirty="0" err="1" smtClean="0"/>
              <a:t>algned</a:t>
            </a:r>
            <a:r>
              <a:rPr lang="en-US" sz="2300" dirty="0" smtClean="0"/>
              <a:t>, and 26 </a:t>
            </a:r>
            <a:r>
              <a:rPr lang="en-US" sz="2300" dirty="0" err="1" smtClean="0"/>
              <a:t>pes</a:t>
            </a:r>
            <a:r>
              <a:rPr lang="en-US" sz="2300" dirty="0" smtClean="0"/>
              <a:t> </a:t>
            </a:r>
            <a:r>
              <a:rPr lang="en-US" sz="2300" dirty="0" err="1" smtClean="0"/>
              <a:t>planus</a:t>
            </a:r>
            <a:endParaRPr lang="en-US" sz="2300" dirty="0" smtClean="0"/>
          </a:p>
          <a:p>
            <a:r>
              <a:rPr lang="en-US" sz="2300" baseline="30000" dirty="0" smtClean="0"/>
              <a:t>2</a:t>
            </a:r>
            <a:r>
              <a:rPr lang="en-US" sz="2300" dirty="0" smtClean="0"/>
              <a:t> partial analysis of 6 </a:t>
            </a:r>
            <a:r>
              <a:rPr lang="en-US" sz="2300" dirty="0" err="1" smtClean="0"/>
              <a:t>pes</a:t>
            </a:r>
            <a:r>
              <a:rPr lang="en-US" sz="2300" dirty="0" smtClean="0"/>
              <a:t> </a:t>
            </a:r>
            <a:r>
              <a:rPr lang="en-US" sz="2300" dirty="0" err="1" smtClean="0"/>
              <a:t>cavus</a:t>
            </a:r>
            <a:r>
              <a:rPr lang="en-US" sz="2300" dirty="0" smtClean="0"/>
              <a:t>, 6 neutrally aligned, and 10 </a:t>
            </a:r>
            <a:r>
              <a:rPr lang="en-US" sz="2300" dirty="0" err="1" smtClean="0"/>
              <a:t>pes</a:t>
            </a:r>
            <a:r>
              <a:rPr lang="en-US" sz="2300" dirty="0" smtClean="0"/>
              <a:t> </a:t>
            </a:r>
            <a:r>
              <a:rPr lang="en-US" sz="2300" dirty="0" err="1" smtClean="0"/>
              <a:t>planus</a:t>
            </a:r>
            <a:endParaRPr lang="en-US" sz="2300" dirty="0" smtClean="0"/>
          </a:p>
          <a:p>
            <a:pPr marL="342900" indent="-342900">
              <a:buFontTx/>
              <a:buChar char="•"/>
            </a:pPr>
            <a:endParaRPr lang="en-US" sz="2400" dirty="0"/>
          </a:p>
        </p:txBody>
      </p:sp>
      <p:sp>
        <p:nvSpPr>
          <p:cNvPr id="2057" name="TextBox 2056"/>
          <p:cNvSpPr txBox="1"/>
          <p:nvPr/>
        </p:nvSpPr>
        <p:spPr>
          <a:xfrm>
            <a:off x="25450800" y="10896600"/>
            <a:ext cx="5943600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smtClean="0"/>
              <a:t>Position of </a:t>
            </a:r>
            <a:r>
              <a:rPr lang="en-US" sz="2800" dirty="0" err="1" smtClean="0"/>
              <a:t>navicular</a:t>
            </a:r>
            <a:r>
              <a:rPr lang="en-US" sz="2800" dirty="0" smtClean="0"/>
              <a:t> differ between the different foot types</a:t>
            </a:r>
          </a:p>
          <a:p>
            <a:pPr marL="457200" indent="-457200">
              <a:buFontTx/>
              <a:buChar char="-"/>
            </a:pPr>
            <a:r>
              <a:rPr lang="en-US" sz="2800" dirty="0" smtClean="0"/>
              <a:t>Reduced joint coverage in </a:t>
            </a:r>
            <a:r>
              <a:rPr lang="en-US" sz="2800" dirty="0" err="1" smtClean="0"/>
              <a:t>pes</a:t>
            </a:r>
            <a:r>
              <a:rPr lang="en-US" sz="2800" dirty="0" smtClean="0"/>
              <a:t> </a:t>
            </a:r>
            <a:r>
              <a:rPr lang="en-US" sz="2800" dirty="0" err="1" smtClean="0"/>
              <a:t>cavus</a:t>
            </a:r>
            <a:r>
              <a:rPr lang="en-US" sz="2800" dirty="0" smtClean="0"/>
              <a:t> and </a:t>
            </a:r>
            <a:r>
              <a:rPr lang="en-US" sz="2800" dirty="0" err="1" smtClean="0"/>
              <a:t>pes</a:t>
            </a:r>
            <a:r>
              <a:rPr lang="en-US" sz="2800" dirty="0" smtClean="0"/>
              <a:t> </a:t>
            </a:r>
            <a:r>
              <a:rPr lang="en-US" sz="2800" dirty="0" err="1" smtClean="0"/>
              <a:t>planus</a:t>
            </a:r>
            <a:r>
              <a:rPr lang="en-US" sz="2800" dirty="0" smtClean="0"/>
              <a:t> feet when compared to neutrally aligned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/>
              <a:t>Pes</a:t>
            </a:r>
            <a:r>
              <a:rPr lang="en-US" sz="2800" dirty="0" smtClean="0"/>
              <a:t> </a:t>
            </a:r>
            <a:r>
              <a:rPr lang="en-US" sz="2800" dirty="0" err="1" smtClean="0"/>
              <a:t>cavus</a:t>
            </a:r>
            <a:r>
              <a:rPr lang="en-US" sz="2800" dirty="0" smtClean="0"/>
              <a:t> feet trend towards being longer and narrower  than neutrally </a:t>
            </a:r>
            <a:r>
              <a:rPr lang="en-US" sz="2800" dirty="0" err="1" smtClean="0"/>
              <a:t>algined</a:t>
            </a:r>
            <a:r>
              <a:rPr lang="en-US" sz="2800" dirty="0" smtClean="0"/>
              <a:t> and </a:t>
            </a:r>
            <a:r>
              <a:rPr lang="en-US" sz="2800" dirty="0" err="1" smtClean="0"/>
              <a:t>pes</a:t>
            </a:r>
            <a:r>
              <a:rPr lang="en-US" sz="2800" dirty="0" smtClean="0"/>
              <a:t> </a:t>
            </a:r>
            <a:r>
              <a:rPr lang="en-US" sz="2800" dirty="0" err="1" smtClean="0"/>
              <a:t>planus</a:t>
            </a:r>
            <a:endParaRPr lang="en-US" sz="2800" dirty="0"/>
          </a:p>
        </p:txBody>
      </p:sp>
      <p:sp>
        <p:nvSpPr>
          <p:cNvPr id="2058" name="Rectangle 2057"/>
          <p:cNvSpPr/>
          <p:nvPr/>
        </p:nvSpPr>
        <p:spPr>
          <a:xfrm>
            <a:off x="3886200" y="14782800"/>
            <a:ext cx="91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3962400" y="17748647"/>
            <a:ext cx="91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C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7696200" y="17907000"/>
            <a:ext cx="91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D</a:t>
            </a:r>
          </a:p>
        </p:txBody>
      </p:sp>
      <p:sp>
        <p:nvSpPr>
          <p:cNvPr id="118" name="Rectangle 117"/>
          <p:cNvSpPr/>
          <p:nvPr/>
        </p:nvSpPr>
        <p:spPr>
          <a:xfrm>
            <a:off x="7772400" y="14782800"/>
            <a:ext cx="9144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B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059" name="TextBox 2058"/>
          <p:cNvSpPr txBox="1"/>
          <p:nvPr/>
        </p:nvSpPr>
        <p:spPr>
          <a:xfrm>
            <a:off x="1066800" y="206502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2060" name="Rectangle 2059"/>
          <p:cNvSpPr/>
          <p:nvPr/>
        </p:nvSpPr>
        <p:spPr>
          <a:xfrm>
            <a:off x="914400" y="20497800"/>
            <a:ext cx="845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(A) CT Scan, (B) Simulated Volumetric data, (C) Segmented Talus and </a:t>
            </a:r>
            <a:r>
              <a:rPr lang="en-US" sz="2000" dirty="0" err="1" smtClean="0"/>
              <a:t>Navicular</a:t>
            </a:r>
            <a:r>
              <a:rPr lang="en-US" sz="2000" dirty="0" smtClean="0"/>
              <a:t> Bone Surfaces, (D) Talus and </a:t>
            </a:r>
            <a:r>
              <a:rPr lang="en-US" sz="2000" dirty="0" err="1" smtClean="0"/>
              <a:t>Navicular</a:t>
            </a:r>
            <a:r>
              <a:rPr lang="en-US" sz="2000" dirty="0" smtClean="0"/>
              <a:t> Joint Surfaces </a:t>
            </a:r>
            <a:endParaRPr lang="en-US" sz="2000" dirty="0"/>
          </a:p>
        </p:txBody>
      </p:sp>
      <p:sp>
        <p:nvSpPr>
          <p:cNvPr id="2061" name="TextBox 2060"/>
          <p:cNvSpPr txBox="1"/>
          <p:nvPr/>
        </p:nvSpPr>
        <p:spPr>
          <a:xfrm>
            <a:off x="11887200" y="17221200"/>
            <a:ext cx="251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 smtClean="0"/>
              <a:t>Pes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Cavus</a:t>
            </a:r>
            <a:endParaRPr lang="en-US" sz="3000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16459200" y="17221200"/>
            <a:ext cx="3505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Neutrally Aligned</a:t>
            </a:r>
            <a:endParaRPr lang="en-US" sz="3000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10668000" y="20497800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Asymptomatic </a:t>
            </a:r>
            <a:r>
              <a:rPr lang="en-US" sz="3000" b="1" dirty="0" err="1" smtClean="0"/>
              <a:t>Pes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Planus</a:t>
            </a:r>
            <a:endParaRPr lang="en-US" sz="3000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16078200" y="20497800"/>
            <a:ext cx="4953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Symptomatic </a:t>
            </a:r>
            <a:r>
              <a:rPr lang="en-US" sz="3000" b="1" dirty="0" err="1" smtClean="0"/>
              <a:t>Pes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Planus</a:t>
            </a:r>
            <a:endParaRPr lang="en-US" sz="3000" b="1" dirty="0"/>
          </a:p>
        </p:txBody>
      </p:sp>
      <p:sp>
        <p:nvSpPr>
          <p:cNvPr id="2063" name="TextBox 2062"/>
          <p:cNvSpPr txBox="1"/>
          <p:nvPr/>
        </p:nvSpPr>
        <p:spPr>
          <a:xfrm>
            <a:off x="17068800" y="4648200"/>
            <a:ext cx="3886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Hyperbolic or elliptic </a:t>
            </a:r>
            <a:r>
              <a:rPr lang="en-US" sz="2500" dirty="0" err="1" smtClean="0"/>
              <a:t>parabaloid</a:t>
            </a:r>
            <a:r>
              <a:rPr lang="en-US" sz="2500" dirty="0" smtClean="0"/>
              <a:t> was fit to </a:t>
            </a:r>
            <a:r>
              <a:rPr lang="en-US" sz="2500" dirty="0" err="1" smtClean="0"/>
              <a:t>talocrural</a:t>
            </a:r>
            <a:r>
              <a:rPr lang="en-US" sz="2500" dirty="0" smtClean="0"/>
              <a:t> joint. </a:t>
            </a:r>
          </a:p>
          <a:p>
            <a:pPr marL="342900" indent="-342900">
              <a:buFontTx/>
              <a:buChar char="-"/>
            </a:pPr>
            <a:r>
              <a:rPr lang="en-US" sz="2500" dirty="0" smtClean="0"/>
              <a:t>The fit shape was used to imbed a coordinate system.</a:t>
            </a:r>
          </a:p>
          <a:p>
            <a:pPr marL="342900" indent="-342900">
              <a:buFontTx/>
              <a:buChar char="-"/>
            </a:pPr>
            <a:r>
              <a:rPr lang="en-US" sz="2500" dirty="0" smtClean="0"/>
              <a:t>2 planes created along 2 axes of the coordinate system to measure dimensions.</a:t>
            </a:r>
            <a:endParaRPr lang="en-US" sz="2500" dirty="0"/>
          </a:p>
        </p:txBody>
      </p:sp>
      <p:sp>
        <p:nvSpPr>
          <p:cNvPr id="127" name="TextBox 126"/>
          <p:cNvSpPr txBox="1"/>
          <p:nvPr/>
        </p:nvSpPr>
        <p:spPr>
          <a:xfrm>
            <a:off x="11734800" y="9711422"/>
            <a:ext cx="3962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500" dirty="0" smtClean="0"/>
              <a:t>Coordinate systems were imbedded in both the talus head and body</a:t>
            </a:r>
          </a:p>
          <a:p>
            <a:pPr marL="342900" indent="-342900">
              <a:buFontTx/>
              <a:buChar char="-"/>
            </a:pPr>
            <a:r>
              <a:rPr lang="en-US" sz="2500" dirty="0" smtClean="0"/>
              <a:t>Axes used to </a:t>
            </a:r>
            <a:r>
              <a:rPr lang="en-US" sz="2500" dirty="0" err="1" smtClean="0"/>
              <a:t>detemine</a:t>
            </a:r>
            <a:r>
              <a:rPr lang="en-US" sz="2500" dirty="0" smtClean="0"/>
              <a:t> the angular rotation of the talus head to the talus body</a:t>
            </a:r>
            <a:endParaRPr lang="en-US" sz="2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8201" y="824932"/>
            <a:ext cx="3810000" cy="10800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A66BA7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D0BAD0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842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842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A76EA8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D0BAD1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A198B2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DCAD5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3553D311BA214EB71BD4F08B4A04F1" ma:contentTypeVersion="1" ma:contentTypeDescription="Create a new document." ma:contentTypeScope="" ma:versionID="03b604875d4260f75b84a27fccb16d4f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949202dcc3c1780e91e58fb2af340b1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6B44E7B3-A995-4A9C-9861-13CC4F6D864B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51515228-671B-47A0-A417-C21DF77223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1BD453-C536-49A3-8C2C-2A7D803EA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5399</TotalTime>
  <Words>522</Words>
  <Application>Microsoft Macintosh PowerPoint</Application>
  <PresentationFormat>Custom</PresentationFormat>
  <Paragraphs>127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- -</dc:creator>
  <cp:lastModifiedBy>Philip Louie</cp:lastModifiedBy>
  <cp:revision>192</cp:revision>
  <cp:lastPrinted>2003-05-22T21:35:15Z</cp:lastPrinted>
  <dcterms:created xsi:type="dcterms:W3CDTF">2003-05-05T21:00:29Z</dcterms:created>
  <dcterms:modified xsi:type="dcterms:W3CDTF">2011-10-27T23:03:17Z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0x010100003553D311BA214EB71BD4F08B4A04F1</vt:lpwstr>
  </property>
</Properties>
</file>